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63"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na Jafari" initials="KJ" lastIdx="1" clrIdx="0">
    <p:extLst>
      <p:ext uri="{19B8F6BF-5375-455C-9EA6-DF929625EA0E}">
        <p15:presenceInfo xmlns:p15="http://schemas.microsoft.com/office/powerpoint/2012/main" xmlns="" userId="399b7ac61c7c25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8A"/>
    <a:srgbClr val="1DF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08T17:36:11.324" idx="1">
    <p:pos x="6959" y="390"/>
    <p:text/>
    <p:extLst>
      <p:ext uri="{C676402C-5697-4E1C-873F-D02D1690AC5C}">
        <p15:threadingInfo xmlns:p15="http://schemas.microsoft.com/office/powerpoint/2012/main" xmlns="" timeZoneBias="-21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B385DD1-76C8-44E9-AF85-26B11F1AC69A}" type="datetimeFigureOut">
              <a:rPr lang="en-US" smtClean="0"/>
              <a:t>1/9/2024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121189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85DD1-76C8-44E9-AF85-26B11F1AC69A}"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1468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85DD1-76C8-44E9-AF85-26B11F1AC69A}"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220832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85DD1-76C8-44E9-AF85-26B11F1AC69A}"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419E-97D1-4AC0-8509-2F42859DC45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00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85DD1-76C8-44E9-AF85-26B11F1AC69A}"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83371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B385DD1-76C8-44E9-AF85-26B11F1AC69A}"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248827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B385DD1-76C8-44E9-AF85-26B11F1AC69A}"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203304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85DD1-76C8-44E9-AF85-26B11F1AC69A}"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16989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85DD1-76C8-44E9-AF85-26B11F1AC69A}"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117712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85DD1-76C8-44E9-AF85-26B11F1AC69A}"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386441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85DD1-76C8-44E9-AF85-26B11F1AC69A}"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406163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85DD1-76C8-44E9-AF85-26B11F1AC69A}"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347832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85DD1-76C8-44E9-AF85-26B11F1AC69A}"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147146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385DD1-76C8-44E9-AF85-26B11F1AC69A}"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251203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85DD1-76C8-44E9-AF85-26B11F1AC69A}"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375197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85DD1-76C8-44E9-AF85-26B11F1AC69A}"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41932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85DD1-76C8-44E9-AF85-26B11F1AC69A}"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419E-97D1-4AC0-8509-2F42859DC451}" type="slidenum">
              <a:rPr lang="en-US" smtClean="0"/>
              <a:t>‹#›</a:t>
            </a:fld>
            <a:endParaRPr lang="en-US"/>
          </a:p>
        </p:txBody>
      </p:sp>
    </p:spTree>
    <p:extLst>
      <p:ext uri="{BB962C8B-B14F-4D97-AF65-F5344CB8AC3E}">
        <p14:creationId xmlns:p14="http://schemas.microsoft.com/office/powerpoint/2010/main" val="244354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B385DD1-76C8-44E9-AF85-26B11F1AC69A}" type="datetimeFigureOut">
              <a:rPr lang="en-US" smtClean="0"/>
              <a:t>1/9/2024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20419E-97D1-4AC0-8509-2F42859DC451}" type="slidenum">
              <a:rPr lang="en-US" smtClean="0"/>
              <a:t>‹#›</a:t>
            </a:fld>
            <a:endParaRPr lang="en-US"/>
          </a:p>
        </p:txBody>
      </p:sp>
    </p:spTree>
    <p:extLst>
      <p:ext uri="{BB962C8B-B14F-4D97-AF65-F5344CB8AC3E}">
        <p14:creationId xmlns:p14="http://schemas.microsoft.com/office/powerpoint/2010/main" val="4102042533"/>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58A69-346A-4355-A295-BE2EBD8CD199}"/>
              </a:ext>
            </a:extLst>
          </p:cNvPr>
          <p:cNvSpPr>
            <a:spLocks noGrp="1"/>
          </p:cNvSpPr>
          <p:nvPr>
            <p:ph type="ctrTitle"/>
          </p:nvPr>
        </p:nvSpPr>
        <p:spPr>
          <a:xfrm>
            <a:off x="1876424" y="1122363"/>
            <a:ext cx="8791575" cy="1273107"/>
          </a:xfrm>
        </p:spPr>
        <p:txBody>
          <a:bodyPr>
            <a:normAutofit fontScale="90000"/>
          </a:bodyPr>
          <a:lstStyle/>
          <a:p>
            <a:pPr algn="ctr"/>
            <a:r>
              <a:rPr lang="fa-IR" sz="8800" dirty="0"/>
              <a:t>به نام خدا</a:t>
            </a:r>
            <a:endParaRPr lang="en-US" sz="8800" dirty="0"/>
          </a:p>
        </p:txBody>
      </p:sp>
      <p:sp>
        <p:nvSpPr>
          <p:cNvPr id="3" name="Subtitle 2">
            <a:extLst>
              <a:ext uri="{FF2B5EF4-FFF2-40B4-BE49-F238E27FC236}">
                <a16:creationId xmlns:a16="http://schemas.microsoft.com/office/drawing/2014/main" xmlns="" id="{5FCF7243-27E0-4374-BBFF-1542CDCED054}"/>
              </a:ext>
            </a:extLst>
          </p:cNvPr>
          <p:cNvSpPr>
            <a:spLocks noGrp="1"/>
          </p:cNvSpPr>
          <p:nvPr>
            <p:ph type="subTitle" idx="1"/>
          </p:nvPr>
        </p:nvSpPr>
        <p:spPr>
          <a:xfrm>
            <a:off x="1876424" y="2833352"/>
            <a:ext cx="8791575" cy="3013656"/>
          </a:xfrm>
        </p:spPr>
        <p:txBody>
          <a:bodyPr>
            <a:normAutofit/>
          </a:bodyPr>
          <a:lstStyle/>
          <a:p>
            <a:pPr algn="r"/>
            <a:r>
              <a:rPr lang="fa-IR" sz="3200" dirty="0">
                <a:solidFill>
                  <a:schemeClr val="tx2">
                    <a:lumMod val="20000"/>
                    <a:lumOff val="80000"/>
                  </a:schemeClr>
                </a:solidFill>
              </a:rPr>
              <a:t>موضوع : حداقل های آموزش به بیمار و ترخیص ایمن به روش </a:t>
            </a:r>
            <a:r>
              <a:rPr lang="en-US" sz="3200" dirty="0">
                <a:solidFill>
                  <a:schemeClr val="tx2">
                    <a:lumMod val="20000"/>
                    <a:lumOff val="80000"/>
                  </a:schemeClr>
                </a:solidFill>
              </a:rPr>
              <a:t>     </a:t>
            </a:r>
          </a:p>
          <a:p>
            <a:pPr algn="ctr"/>
            <a:r>
              <a:rPr lang="en-US" sz="5400" dirty="0">
                <a:solidFill>
                  <a:schemeClr val="tx2">
                    <a:lumMod val="20000"/>
                    <a:lumOff val="80000"/>
                  </a:schemeClr>
                </a:solidFill>
              </a:rPr>
              <a:t>SMART</a:t>
            </a:r>
          </a:p>
          <a:p>
            <a:pPr algn="ctr"/>
            <a:r>
              <a:rPr lang="fa-IR" sz="3200" dirty="0">
                <a:solidFill>
                  <a:schemeClr val="tx2">
                    <a:lumMod val="20000"/>
                    <a:lumOff val="80000"/>
                  </a:schemeClr>
                </a:solidFill>
              </a:rPr>
              <a:t>در زمان ترخیص</a:t>
            </a:r>
          </a:p>
          <a:p>
            <a:pPr algn="ctr"/>
            <a:r>
              <a:rPr lang="fa-IR" dirty="0">
                <a:solidFill>
                  <a:schemeClr val="tx2">
                    <a:lumMod val="75000"/>
                  </a:schemeClr>
                </a:solidFill>
              </a:rPr>
              <a:t>خدیجه قهرمانی، سوپروایزر بیمارستان دکترعلی شریعتی کرج</a:t>
            </a:r>
            <a:endParaRPr lang="en-US" dirty="0">
              <a:solidFill>
                <a:schemeClr val="tx2">
                  <a:lumMod val="75000"/>
                </a:schemeClr>
              </a:solidFill>
            </a:endParaRPr>
          </a:p>
        </p:txBody>
      </p:sp>
    </p:spTree>
    <p:extLst>
      <p:ext uri="{BB962C8B-B14F-4D97-AF65-F5344CB8AC3E}">
        <p14:creationId xmlns:p14="http://schemas.microsoft.com/office/powerpoint/2010/main" val="85650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12D51-E1A3-4DFD-9F98-6D6D62D93E75}"/>
              </a:ext>
            </a:extLst>
          </p:cNvPr>
          <p:cNvSpPr>
            <a:spLocks noGrp="1"/>
          </p:cNvSpPr>
          <p:nvPr>
            <p:ph type="title"/>
          </p:nvPr>
        </p:nvSpPr>
        <p:spPr/>
        <p:txBody>
          <a:bodyPr/>
          <a:lstStyle/>
          <a:p>
            <a:pPr algn="ctr"/>
            <a:r>
              <a:rPr lang="en-US" dirty="0"/>
              <a:t>SM</a:t>
            </a:r>
            <a:r>
              <a:rPr lang="en-US" sz="6600" dirty="0">
                <a:solidFill>
                  <a:srgbClr val="FF0000"/>
                </a:solidFill>
              </a:rPr>
              <a:t>A</a:t>
            </a:r>
            <a:r>
              <a:rPr lang="en-US" dirty="0"/>
              <a:t>RT</a:t>
            </a:r>
          </a:p>
        </p:txBody>
      </p:sp>
      <p:sp>
        <p:nvSpPr>
          <p:cNvPr id="3" name="Content Placeholder 2">
            <a:extLst>
              <a:ext uri="{FF2B5EF4-FFF2-40B4-BE49-F238E27FC236}">
                <a16:creationId xmlns:a16="http://schemas.microsoft.com/office/drawing/2014/main" xmlns="" id="{A4177FCD-E93A-4FB9-A2E3-6790F785F4A5}"/>
              </a:ext>
            </a:extLst>
          </p:cNvPr>
          <p:cNvSpPr>
            <a:spLocks noGrp="1"/>
          </p:cNvSpPr>
          <p:nvPr>
            <p:ph idx="1"/>
          </p:nvPr>
        </p:nvSpPr>
        <p:spPr/>
        <p:txBody>
          <a:bodyPr>
            <a:normAutofit/>
          </a:bodyPr>
          <a:lstStyle/>
          <a:p>
            <a:pPr algn="r"/>
            <a:r>
              <a:rPr lang="en-US" sz="3200" dirty="0"/>
              <a:t>Appointment </a:t>
            </a:r>
          </a:p>
          <a:p>
            <a:pPr algn="r"/>
            <a:r>
              <a:rPr lang="fa-IR" sz="3200" dirty="0"/>
              <a:t>به معنای و به معنای ویزیت یا مراجعه بعدی است که اشاره دارد به ویزیت برنامه‌ریزی شده پس از ترخیص در صورت نیاز.  که باید زمان‌بندی آن با بیمار و خانواده وی هماهنگ گردد مانند ویزیت جراح مربوطه، متخصص قلب و غیره</a:t>
            </a:r>
            <a:endParaRPr lang="en-US" sz="3200" dirty="0"/>
          </a:p>
        </p:txBody>
      </p:sp>
    </p:spTree>
    <p:extLst>
      <p:ext uri="{BB962C8B-B14F-4D97-AF65-F5344CB8AC3E}">
        <p14:creationId xmlns:p14="http://schemas.microsoft.com/office/powerpoint/2010/main" val="234456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8DA4-CB86-444F-B47B-5E4FD0AE66E9}"/>
              </a:ext>
            </a:extLst>
          </p:cNvPr>
          <p:cNvSpPr>
            <a:spLocks noGrp="1"/>
          </p:cNvSpPr>
          <p:nvPr>
            <p:ph type="title"/>
          </p:nvPr>
        </p:nvSpPr>
        <p:spPr/>
        <p:txBody>
          <a:bodyPr/>
          <a:lstStyle/>
          <a:p>
            <a:pPr algn="ctr"/>
            <a:r>
              <a:rPr lang="en-US" dirty="0"/>
              <a:t>SMA</a:t>
            </a:r>
            <a:r>
              <a:rPr lang="en-US" sz="6000" dirty="0">
                <a:solidFill>
                  <a:srgbClr val="FF0000"/>
                </a:solidFill>
              </a:rPr>
              <a:t>R</a:t>
            </a:r>
            <a:r>
              <a:rPr lang="en-US" dirty="0"/>
              <a:t>T</a:t>
            </a:r>
          </a:p>
        </p:txBody>
      </p:sp>
      <p:sp>
        <p:nvSpPr>
          <p:cNvPr id="3" name="Content Placeholder 2">
            <a:extLst>
              <a:ext uri="{FF2B5EF4-FFF2-40B4-BE49-F238E27FC236}">
                <a16:creationId xmlns:a16="http://schemas.microsoft.com/office/drawing/2014/main" xmlns="" id="{FD7CAF36-0A15-4CDE-A388-E9BCC393F04E}"/>
              </a:ext>
            </a:extLst>
          </p:cNvPr>
          <p:cNvSpPr>
            <a:spLocks noGrp="1"/>
          </p:cNvSpPr>
          <p:nvPr>
            <p:ph idx="1"/>
          </p:nvPr>
        </p:nvSpPr>
        <p:spPr/>
        <p:txBody>
          <a:bodyPr>
            <a:normAutofit lnSpcReduction="10000"/>
          </a:bodyPr>
          <a:lstStyle/>
          <a:p>
            <a:pPr algn="r"/>
            <a:r>
              <a:rPr lang="en-US" dirty="0"/>
              <a:t> </a:t>
            </a:r>
            <a:r>
              <a:rPr lang="en-US" sz="2800" dirty="0"/>
              <a:t>Results</a:t>
            </a:r>
            <a:endParaRPr lang="en-US" dirty="0"/>
          </a:p>
          <a:p>
            <a:pPr algn="r"/>
            <a:r>
              <a:rPr lang="fa-IR" sz="3200" dirty="0"/>
              <a:t>به معنای نتایج تست‌های پاراکینیکی معوقه است. ممکن است در زمان ترخیص جواب برخی از آزمایشات تست‌های معوقه پاراکلینیکی هنوز آماده نباشند و یا نیاز باشد پس از ترخیص آزمایش خاصی انجام شود که باید با بیمار و خانواده وی هماهنگ شده تت پیگیری‌های لازم حاصل گردد</a:t>
            </a:r>
            <a:endParaRPr lang="en-US" sz="3200" dirty="0"/>
          </a:p>
        </p:txBody>
      </p:sp>
    </p:spTree>
    <p:extLst>
      <p:ext uri="{BB962C8B-B14F-4D97-AF65-F5344CB8AC3E}">
        <p14:creationId xmlns:p14="http://schemas.microsoft.com/office/powerpoint/2010/main" val="16601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0BE73-789B-41BB-84DE-6D9FF91DBEE5}"/>
              </a:ext>
            </a:extLst>
          </p:cNvPr>
          <p:cNvSpPr>
            <a:spLocks noGrp="1"/>
          </p:cNvSpPr>
          <p:nvPr>
            <p:ph type="title"/>
          </p:nvPr>
        </p:nvSpPr>
        <p:spPr/>
        <p:txBody>
          <a:bodyPr/>
          <a:lstStyle/>
          <a:p>
            <a:pPr algn="ctr"/>
            <a:r>
              <a:rPr lang="en-US" dirty="0"/>
              <a:t>SMAR</a:t>
            </a:r>
            <a:r>
              <a:rPr lang="en-US" sz="6000" dirty="0">
                <a:solidFill>
                  <a:srgbClr val="FF0000"/>
                </a:solidFill>
              </a:rPr>
              <a:t>T</a:t>
            </a:r>
            <a:endParaRPr lang="en-US" dirty="0">
              <a:solidFill>
                <a:srgbClr val="FF0000"/>
              </a:solidFill>
            </a:endParaRPr>
          </a:p>
        </p:txBody>
      </p:sp>
      <p:sp>
        <p:nvSpPr>
          <p:cNvPr id="3" name="Content Placeholder 2">
            <a:extLst>
              <a:ext uri="{FF2B5EF4-FFF2-40B4-BE49-F238E27FC236}">
                <a16:creationId xmlns:a16="http://schemas.microsoft.com/office/drawing/2014/main" xmlns="" id="{F6B42812-D8C2-40FE-A7E8-85DD344313B4}"/>
              </a:ext>
            </a:extLst>
          </p:cNvPr>
          <p:cNvSpPr>
            <a:spLocks noGrp="1"/>
          </p:cNvSpPr>
          <p:nvPr>
            <p:ph idx="1"/>
          </p:nvPr>
        </p:nvSpPr>
        <p:spPr/>
        <p:txBody>
          <a:bodyPr/>
          <a:lstStyle/>
          <a:p>
            <a:pPr algn="r"/>
            <a:r>
              <a:rPr lang="en-US" dirty="0"/>
              <a:t>Talk with me</a:t>
            </a:r>
          </a:p>
          <a:p>
            <a:pPr algn="r"/>
            <a:r>
              <a:rPr lang="en-US" dirty="0"/>
              <a:t> </a:t>
            </a:r>
            <a:r>
              <a:rPr lang="fa-IR" dirty="0"/>
              <a:t>این بخش در حقیقت برای باز کردن باب مکالمه بین بیمار یا خانواده وی با ارائه دهندگان خدمت بوده به منظور پاسخگویی به سوالات و رفع هرگونه ابهامات است</a:t>
            </a:r>
          </a:p>
          <a:p>
            <a:pPr algn="r"/>
            <a:r>
              <a:rPr lang="fa-IR" dirty="0"/>
              <a:t>در این راستا بیمار پس از ترخیص به کلینیک مشاوره پرستاری مراجعه نموده و جهت استفاده از مشاوره‌های مراقبتی پس از ترخیص از بیمارستان می‌تواند با شماره‌های ارائه شده تماس حاصل نماید</a:t>
            </a:r>
            <a:endParaRPr lang="en-US" dirty="0"/>
          </a:p>
        </p:txBody>
      </p:sp>
    </p:spTree>
    <p:extLst>
      <p:ext uri="{BB962C8B-B14F-4D97-AF65-F5344CB8AC3E}">
        <p14:creationId xmlns:p14="http://schemas.microsoft.com/office/powerpoint/2010/main" val="12405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E1C4B-D88B-4DCE-8DF0-CEE60C3DD52E}"/>
              </a:ext>
            </a:extLst>
          </p:cNvPr>
          <p:cNvSpPr>
            <a:spLocks noGrp="1"/>
          </p:cNvSpPr>
          <p:nvPr>
            <p:ph type="title"/>
          </p:nvPr>
        </p:nvSpPr>
        <p:spPr>
          <a:xfrm>
            <a:off x="3966692" y="3709115"/>
            <a:ext cx="7273901" cy="2820472"/>
          </a:xfrm>
        </p:spPr>
        <p:txBody>
          <a:bodyPr>
            <a:noAutofit/>
          </a:bodyPr>
          <a:lstStyle/>
          <a:p>
            <a:pPr algn="r"/>
            <a:r>
              <a:rPr lang="fa-IR" sz="2800" dirty="0"/>
              <a:t>علاوه بر الگوی اسمارت سایر حداقل‌های ضروری آموزش به بیمار هنگام ترخیص نیز آموزش داده می‌شود مانند :</a:t>
            </a:r>
            <a:br>
              <a:rPr lang="fa-IR" sz="2800" dirty="0"/>
            </a:br>
            <a:r>
              <a:rPr lang="fa-IR" sz="2800" dirty="0"/>
              <a:t/>
            </a:r>
            <a:br>
              <a:rPr lang="fa-IR" sz="2800" dirty="0"/>
            </a:br>
            <a:r>
              <a:rPr lang="fa-IR" sz="2800" dirty="0"/>
              <a:t>رژیم غذایی </a:t>
            </a:r>
            <a:br>
              <a:rPr lang="fa-IR" sz="2800" dirty="0"/>
            </a:br>
            <a:r>
              <a:rPr lang="fa-IR" sz="2800" dirty="0"/>
              <a:t/>
            </a:r>
            <a:br>
              <a:rPr lang="fa-IR" sz="2800" dirty="0"/>
            </a:br>
            <a:r>
              <a:rPr lang="fa-IR" sz="2800" dirty="0"/>
              <a:t>نحوه فعالیت در منزل</a:t>
            </a:r>
            <a:br>
              <a:rPr lang="fa-IR" sz="2800" dirty="0"/>
            </a:br>
            <a:r>
              <a:rPr lang="fa-IR" sz="2800" dirty="0"/>
              <a:t/>
            </a:r>
            <a:br>
              <a:rPr lang="fa-IR" sz="2800" dirty="0"/>
            </a:br>
            <a:r>
              <a:rPr lang="fa-IR" sz="2800" dirty="0"/>
              <a:t>نحوه مراقبت‌های لازم در منزل</a:t>
            </a:r>
            <a:br>
              <a:rPr lang="fa-IR" sz="2800" dirty="0"/>
            </a:br>
            <a:r>
              <a:rPr lang="fa-IR" sz="2800" dirty="0"/>
              <a:t/>
            </a:r>
            <a:br>
              <a:rPr lang="fa-IR" sz="2800" dirty="0"/>
            </a:br>
            <a:r>
              <a:rPr lang="fa-IR" sz="2800" dirty="0"/>
              <a:t>روش صحیح استفاده از تجهیزات</a:t>
            </a:r>
            <a:br>
              <a:rPr lang="fa-IR" sz="2800" dirty="0"/>
            </a:br>
            <a:r>
              <a:rPr lang="fa-IR" sz="2800" dirty="0"/>
              <a:t> </a:t>
            </a:r>
            <a:br>
              <a:rPr lang="fa-IR" sz="2800" dirty="0"/>
            </a:br>
            <a:r>
              <a:rPr lang="fa-IR" sz="2800" dirty="0"/>
              <a:t>در خصوص معرفی مراکز حمایتی مورد نیاز بیماران</a:t>
            </a:r>
            <a:br>
              <a:rPr lang="fa-IR" sz="2800" dirty="0"/>
            </a:br>
            <a:r>
              <a:rPr lang="fa-IR" sz="2800" dirty="0"/>
              <a:t> </a:t>
            </a:r>
            <a:br>
              <a:rPr lang="fa-IR" sz="2800" dirty="0"/>
            </a:br>
            <a:r>
              <a:rPr lang="fa-IR" sz="2800" dirty="0"/>
              <a:t>پس از اتمام آموزش, ارزیابی سنجش اثربخشی نیز انجام می‌شود </a:t>
            </a:r>
            <a:br>
              <a:rPr lang="fa-IR" sz="2800" dirty="0"/>
            </a:br>
            <a:r>
              <a:rPr lang="fa-IR" sz="2800" dirty="0"/>
              <a:t/>
            </a:r>
            <a:br>
              <a:rPr lang="fa-IR" sz="2800" dirty="0"/>
            </a:br>
            <a:r>
              <a:rPr lang="fa-IR" sz="2800" dirty="0"/>
              <a:t/>
            </a:r>
            <a:br>
              <a:rPr lang="fa-IR" sz="2800" dirty="0"/>
            </a:br>
            <a:r>
              <a:rPr lang="fa-IR" sz="2800" dirty="0"/>
              <a:t/>
            </a:r>
            <a:br>
              <a:rPr lang="fa-IR" sz="2800" dirty="0"/>
            </a:br>
            <a:r>
              <a:rPr lang="fa-IR" sz="2800" dirty="0"/>
              <a:t/>
            </a:r>
            <a:br>
              <a:rPr lang="fa-IR" sz="2800" dirty="0"/>
            </a:br>
            <a:r>
              <a:rPr lang="fa-IR" sz="2800" dirty="0"/>
              <a:t/>
            </a:r>
            <a:br>
              <a:rPr lang="fa-IR" sz="2800" dirty="0"/>
            </a:br>
            <a:r>
              <a:rPr lang="fa-IR" sz="2800" dirty="0"/>
              <a:t/>
            </a:r>
            <a:br>
              <a:rPr lang="fa-IR" sz="2800" dirty="0"/>
            </a:br>
            <a:r>
              <a:rPr lang="fa-IR" sz="2800" dirty="0"/>
              <a:t/>
            </a:r>
            <a:br>
              <a:rPr lang="fa-IR" sz="2800" dirty="0"/>
            </a:br>
            <a:r>
              <a:rPr lang="fa-IR" sz="2800" dirty="0"/>
              <a:t> </a:t>
            </a:r>
            <a:endParaRPr lang="en-US" sz="2800" dirty="0"/>
          </a:p>
        </p:txBody>
      </p:sp>
      <p:pic>
        <p:nvPicPr>
          <p:cNvPr id="5" name="Content Placeholder 4">
            <a:extLst>
              <a:ext uri="{FF2B5EF4-FFF2-40B4-BE49-F238E27FC236}">
                <a16:creationId xmlns:a16="http://schemas.microsoft.com/office/drawing/2014/main" xmlns="" id="{6A437897-65F9-4EE4-A8E4-ABE05EB529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8" y="386366"/>
            <a:ext cx="3335627" cy="6001555"/>
          </a:xfrm>
        </p:spPr>
      </p:pic>
      <p:sp>
        <p:nvSpPr>
          <p:cNvPr id="6" name="Oval 5">
            <a:extLst>
              <a:ext uri="{FF2B5EF4-FFF2-40B4-BE49-F238E27FC236}">
                <a16:creationId xmlns:a16="http://schemas.microsoft.com/office/drawing/2014/main" xmlns="" id="{A7015649-8228-4955-8585-7A71577B3C6E}"/>
              </a:ext>
            </a:extLst>
          </p:cNvPr>
          <p:cNvSpPr/>
          <p:nvPr/>
        </p:nvSpPr>
        <p:spPr>
          <a:xfrm>
            <a:off x="2807594" y="3387143"/>
            <a:ext cx="669701" cy="193184"/>
          </a:xfrm>
          <a:prstGeom prst="ellipse">
            <a:avLst/>
          </a:prstGeom>
          <a:noFill/>
          <a:ln w="38100" cap="flat" cmpd="sng" algn="ctr">
            <a:solidFill>
              <a:srgbClr val="1DF6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xmlns="" id="{B5417C68-2F0D-42D9-B142-06032F64095F}"/>
              </a:ext>
            </a:extLst>
          </p:cNvPr>
          <p:cNvCxnSpPr>
            <a:endCxn id="6" idx="6"/>
          </p:cNvCxnSpPr>
          <p:nvPr/>
        </p:nvCxnSpPr>
        <p:spPr>
          <a:xfrm flipH="1">
            <a:off x="3593206" y="2073499"/>
            <a:ext cx="6014433" cy="1355501"/>
          </a:xfrm>
          <a:prstGeom prst="straightConnector1">
            <a:avLst/>
          </a:prstGeom>
          <a:ln w="57150">
            <a:solidFill>
              <a:srgbClr val="1DF6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DDDFD8DB-5B73-42A6-AD89-DD40A2618311}"/>
              </a:ext>
            </a:extLst>
          </p:cNvPr>
          <p:cNvSpPr/>
          <p:nvPr/>
        </p:nvSpPr>
        <p:spPr>
          <a:xfrm>
            <a:off x="2640169" y="3889420"/>
            <a:ext cx="837126" cy="193184"/>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xmlns="" id="{3F7F1D96-7446-4511-A241-187C0490E499}"/>
              </a:ext>
            </a:extLst>
          </p:cNvPr>
          <p:cNvCxnSpPr/>
          <p:nvPr/>
        </p:nvCxnSpPr>
        <p:spPr>
          <a:xfrm flipH="1">
            <a:off x="3593206" y="2846231"/>
            <a:ext cx="4958366" cy="104318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02882C21-62B3-48C1-B54F-7943DC85D307}"/>
              </a:ext>
            </a:extLst>
          </p:cNvPr>
          <p:cNvSpPr/>
          <p:nvPr/>
        </p:nvSpPr>
        <p:spPr>
          <a:xfrm>
            <a:off x="2498501" y="4082604"/>
            <a:ext cx="978794" cy="309093"/>
          </a:xfrm>
          <a:prstGeom prst="ellipse">
            <a:avLst/>
          </a:prstGeom>
          <a:noFill/>
          <a:ln w="38100" cap="flat" cmpd="sng" algn="ctr">
            <a:solidFill>
              <a:srgbClr val="FF298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xmlns="" id="{6436C558-FF70-401B-854B-A95DE1A67E13}"/>
              </a:ext>
            </a:extLst>
          </p:cNvPr>
          <p:cNvCxnSpPr>
            <a:cxnSpLocks/>
          </p:cNvCxnSpPr>
          <p:nvPr/>
        </p:nvCxnSpPr>
        <p:spPr>
          <a:xfrm flipH="1">
            <a:off x="3593206" y="3580327"/>
            <a:ext cx="3902299" cy="618186"/>
          </a:xfrm>
          <a:prstGeom prst="straightConnector1">
            <a:avLst/>
          </a:prstGeom>
          <a:ln w="38100">
            <a:solidFill>
              <a:srgbClr val="FF298A"/>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5792E44D-0668-4EAA-ADA3-0890E0400934}"/>
              </a:ext>
            </a:extLst>
          </p:cNvPr>
          <p:cNvSpPr/>
          <p:nvPr/>
        </p:nvSpPr>
        <p:spPr>
          <a:xfrm>
            <a:off x="2498501" y="4584881"/>
            <a:ext cx="978794" cy="218939"/>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xmlns="" id="{33FF9D84-BB59-4957-B295-F3032859CEF2}"/>
              </a:ext>
            </a:extLst>
          </p:cNvPr>
          <p:cNvCxnSpPr/>
          <p:nvPr/>
        </p:nvCxnSpPr>
        <p:spPr>
          <a:xfrm flipH="1">
            <a:off x="3593206" y="4391697"/>
            <a:ext cx="3606084" cy="3090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9" name="Oval 18">
            <a:extLst>
              <a:ext uri="{FF2B5EF4-FFF2-40B4-BE49-F238E27FC236}">
                <a16:creationId xmlns:a16="http://schemas.microsoft.com/office/drawing/2014/main" xmlns="" id="{91F7063A-3A85-498B-AF17-1B5070BED252}"/>
              </a:ext>
            </a:extLst>
          </p:cNvPr>
          <p:cNvSpPr/>
          <p:nvPr/>
        </p:nvSpPr>
        <p:spPr>
          <a:xfrm>
            <a:off x="2498501" y="5061398"/>
            <a:ext cx="978794" cy="321971"/>
          </a:xfrm>
          <a:prstGeom prst="ellipse">
            <a:avLst/>
          </a:prstGeom>
          <a:noFill/>
          <a:ln w="5715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xmlns="" id="{9F8AE046-DB61-4D39-8DE2-26F1C3A72ACA}"/>
              </a:ext>
            </a:extLst>
          </p:cNvPr>
          <p:cNvCxnSpPr>
            <a:cxnSpLocks/>
            <a:endCxn id="19" idx="6"/>
          </p:cNvCxnSpPr>
          <p:nvPr/>
        </p:nvCxnSpPr>
        <p:spPr>
          <a:xfrm flipH="1">
            <a:off x="3477295" y="5164430"/>
            <a:ext cx="1455314" cy="579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E39972E8-43AB-4488-BDCC-762629A63FB6}"/>
              </a:ext>
            </a:extLst>
          </p:cNvPr>
          <p:cNvSpPr/>
          <p:nvPr/>
        </p:nvSpPr>
        <p:spPr>
          <a:xfrm>
            <a:off x="141668" y="1474631"/>
            <a:ext cx="3335627" cy="431441"/>
          </a:xfrm>
          <a:prstGeom prst="ellipse">
            <a:avLst/>
          </a:prstGeom>
          <a:noFill/>
          <a:ln w="38100" cap="flat" cmpd="sng" algn="ctr">
            <a:solidFill>
              <a:schemeClr val="tx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xmlns="" id="{AC4AC539-3BCD-4085-89B5-46C1DAF75446}"/>
              </a:ext>
            </a:extLst>
          </p:cNvPr>
          <p:cNvCxnSpPr>
            <a:cxnSpLocks/>
          </p:cNvCxnSpPr>
          <p:nvPr/>
        </p:nvCxnSpPr>
        <p:spPr>
          <a:xfrm flipH="1" flipV="1">
            <a:off x="3593206" y="1741865"/>
            <a:ext cx="1094705" cy="4233933"/>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2" grpId="0" animBg="1"/>
      <p:bldP spid="16" grpId="0" animBg="1"/>
      <p:bldP spid="19"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630C44-BFD9-4540-BE16-9E6838C060E5}"/>
              </a:ext>
            </a:extLst>
          </p:cNvPr>
          <p:cNvSpPr>
            <a:spLocks noGrp="1"/>
          </p:cNvSpPr>
          <p:nvPr>
            <p:ph type="title"/>
          </p:nvPr>
        </p:nvSpPr>
        <p:spPr>
          <a:xfrm>
            <a:off x="1141412" y="425335"/>
            <a:ext cx="9905998" cy="1055736"/>
          </a:xfrm>
        </p:spPr>
        <p:txBody>
          <a:bodyPr>
            <a:normAutofit/>
          </a:bodyPr>
          <a:lstStyle/>
          <a:p>
            <a:pPr algn="ctr"/>
            <a:r>
              <a:rPr lang="fa-IR" sz="4000" dirty="0">
                <a:solidFill>
                  <a:schemeClr val="tx2">
                    <a:lumMod val="40000"/>
                    <a:lumOff val="60000"/>
                  </a:schemeClr>
                </a:solidFill>
              </a:rPr>
              <a:t>نحوه ثبت در گزارش پرستاری</a:t>
            </a:r>
            <a:endParaRPr lang="en-US" sz="4000" dirty="0">
              <a:solidFill>
                <a:schemeClr val="tx2">
                  <a:lumMod val="40000"/>
                  <a:lumOff val="60000"/>
                </a:schemeClr>
              </a:solidFill>
            </a:endParaRPr>
          </a:p>
        </p:txBody>
      </p:sp>
      <p:sp>
        <p:nvSpPr>
          <p:cNvPr id="3" name="Content Placeholder 2">
            <a:extLst>
              <a:ext uri="{FF2B5EF4-FFF2-40B4-BE49-F238E27FC236}">
                <a16:creationId xmlns:a16="http://schemas.microsoft.com/office/drawing/2014/main" xmlns="" id="{AFB99C61-A1A9-4C4B-A651-A3732B1D0CD4}"/>
              </a:ext>
            </a:extLst>
          </p:cNvPr>
          <p:cNvSpPr>
            <a:spLocks noGrp="1"/>
          </p:cNvSpPr>
          <p:nvPr>
            <p:ph idx="1"/>
          </p:nvPr>
        </p:nvSpPr>
        <p:spPr>
          <a:xfrm>
            <a:off x="1141412" y="1712890"/>
            <a:ext cx="9905999" cy="4078311"/>
          </a:xfrm>
        </p:spPr>
        <p:txBody>
          <a:bodyPr>
            <a:normAutofit/>
          </a:bodyPr>
          <a:lstStyle/>
          <a:p>
            <a:pPr algn="r"/>
            <a:r>
              <a:rPr lang="fa-IR" sz="3200" dirty="0"/>
              <a:t>در پایان نحوه ثبت در گزارش آموزش ترخیص پرستاری حائز اهمیت بوده و باید اینگونه نوشته شود:</a:t>
            </a:r>
          </a:p>
          <a:p>
            <a:pPr algn="r"/>
            <a:r>
              <a:rPr lang="fa-IR" sz="3200" dirty="0"/>
              <a:t> آموزش مراقبت های پس از ترخیص به صورت چهره به چهره به بیمار یا مراقب اصلی آقا / خانم ...... براساس پروتکل ترخیص ایمن اسمارت ارائه شده و بیمار یا مراقب اصلی خانم / آقا ...... توجیه کامل شدند. نسخه اصلی برگه راهنمای ترخیص تحویل ایشان گردید.</a:t>
            </a:r>
            <a:endParaRPr lang="en-US" sz="3200" dirty="0"/>
          </a:p>
        </p:txBody>
      </p:sp>
    </p:spTree>
    <p:extLst>
      <p:ext uri="{BB962C8B-B14F-4D97-AF65-F5344CB8AC3E}">
        <p14:creationId xmlns:p14="http://schemas.microsoft.com/office/powerpoint/2010/main" val="38553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7C6E6-31D1-48C0-A48C-539B228A84FB}"/>
              </a:ext>
            </a:extLst>
          </p:cNvPr>
          <p:cNvSpPr>
            <a:spLocks noGrp="1"/>
          </p:cNvSpPr>
          <p:nvPr>
            <p:ph type="title"/>
          </p:nvPr>
        </p:nvSpPr>
        <p:spPr>
          <a:xfrm>
            <a:off x="1143001" y="348062"/>
            <a:ext cx="9905998" cy="1478570"/>
          </a:xfrm>
        </p:spPr>
        <p:txBody>
          <a:bodyPr>
            <a:normAutofit/>
          </a:bodyPr>
          <a:lstStyle/>
          <a:p>
            <a:pPr algn="ctr"/>
            <a:r>
              <a:rPr lang="fa-IR" sz="5400" dirty="0"/>
              <a:t>با تشکر</a:t>
            </a:r>
            <a:endParaRPr lang="en-US" sz="5400" dirty="0"/>
          </a:p>
        </p:txBody>
      </p:sp>
      <p:pic>
        <p:nvPicPr>
          <p:cNvPr id="7" name="Content Placeholder 6">
            <a:extLst>
              <a:ext uri="{FF2B5EF4-FFF2-40B4-BE49-F238E27FC236}">
                <a16:creationId xmlns:a16="http://schemas.microsoft.com/office/drawing/2014/main" xmlns="" id="{009F41E2-EB21-44DF-BB8A-72EA0B8011D6}"/>
              </a:ext>
            </a:extLst>
          </p:cNvPr>
          <p:cNvPicPr>
            <a:picLocks noGrp="1" noChangeAspect="1"/>
          </p:cNvPicPr>
          <p:nvPr>
            <p:ph idx="1"/>
          </p:nvPr>
        </p:nvPicPr>
        <p:blipFill>
          <a:blip r:embed="rId2"/>
          <a:stretch>
            <a:fillRect/>
          </a:stretch>
        </p:blipFill>
        <p:spPr>
          <a:xfrm>
            <a:off x="1143001" y="1519707"/>
            <a:ext cx="9905998" cy="4884311"/>
          </a:xfrm>
          <a:prstGeom prst="rect">
            <a:avLst/>
          </a:prstGeom>
        </p:spPr>
      </p:pic>
    </p:spTree>
    <p:extLst>
      <p:ext uri="{BB962C8B-B14F-4D97-AF65-F5344CB8AC3E}">
        <p14:creationId xmlns:p14="http://schemas.microsoft.com/office/powerpoint/2010/main" val="41746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44449-8179-412D-9F73-6D6DC8FD9BA8}"/>
              </a:ext>
            </a:extLst>
          </p:cNvPr>
          <p:cNvSpPr>
            <a:spLocks noGrp="1"/>
          </p:cNvSpPr>
          <p:nvPr>
            <p:ph type="title"/>
          </p:nvPr>
        </p:nvSpPr>
        <p:spPr>
          <a:xfrm>
            <a:off x="1141412" y="1288220"/>
            <a:ext cx="9905998" cy="2810482"/>
          </a:xfrm>
        </p:spPr>
        <p:txBody>
          <a:bodyPr>
            <a:normAutofit/>
          </a:bodyPr>
          <a:lstStyle/>
          <a:p>
            <a:pPr algn="r"/>
            <a:r>
              <a:rPr lang="fa-IR" sz="4000" dirty="0"/>
              <a:t>یکی از گلوگاه‌ها در زمینه خدمات مراقبت ارائه شده به بیماران در بیمارستان که می‌تواند ایمنی بیمار را تهدید کند مرحله  ترخیص بیمار می باشد.</a:t>
            </a:r>
            <a:br>
              <a:rPr lang="fa-IR" sz="4000" dirty="0"/>
            </a:br>
            <a:endParaRPr lang="en-US" sz="4000" dirty="0"/>
          </a:p>
        </p:txBody>
      </p:sp>
      <p:sp>
        <p:nvSpPr>
          <p:cNvPr id="3" name="Content Placeholder 2">
            <a:extLst>
              <a:ext uri="{FF2B5EF4-FFF2-40B4-BE49-F238E27FC236}">
                <a16:creationId xmlns:a16="http://schemas.microsoft.com/office/drawing/2014/main" xmlns="" id="{45336D07-0724-4DDA-921A-34DB5FE2E30B}"/>
              </a:ext>
            </a:extLst>
          </p:cNvPr>
          <p:cNvSpPr>
            <a:spLocks noGrp="1"/>
          </p:cNvSpPr>
          <p:nvPr>
            <p:ph idx="1"/>
          </p:nvPr>
        </p:nvSpPr>
        <p:spPr>
          <a:xfrm>
            <a:off x="1141412" y="4378817"/>
            <a:ext cx="9905999" cy="1860665"/>
          </a:xfrm>
        </p:spPr>
        <p:txBody>
          <a:bodyPr>
            <a:normAutofit/>
          </a:bodyPr>
          <a:lstStyle/>
          <a:p>
            <a:pPr algn="r"/>
            <a:r>
              <a:rPr lang="fa-IR" sz="3200" dirty="0"/>
              <a:t>ترخیص از بیمارستان یکی از دغدغه‌های مهم ایمنی بیماران است</a:t>
            </a:r>
            <a:endParaRPr lang="en-US" sz="3200" dirty="0"/>
          </a:p>
        </p:txBody>
      </p:sp>
    </p:spTree>
    <p:extLst>
      <p:ext uri="{BB962C8B-B14F-4D97-AF65-F5344CB8AC3E}">
        <p14:creationId xmlns:p14="http://schemas.microsoft.com/office/powerpoint/2010/main" val="2442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95A6D-EB0F-46F6-A0C4-EE7E1CF3D1B8}"/>
              </a:ext>
            </a:extLst>
          </p:cNvPr>
          <p:cNvSpPr>
            <a:spLocks noGrp="1"/>
          </p:cNvSpPr>
          <p:nvPr>
            <p:ph type="title"/>
          </p:nvPr>
        </p:nvSpPr>
        <p:spPr>
          <a:xfrm>
            <a:off x="1141413" y="618517"/>
            <a:ext cx="9905998" cy="3966361"/>
          </a:xfrm>
        </p:spPr>
        <p:txBody>
          <a:bodyPr>
            <a:normAutofit fontScale="90000"/>
          </a:bodyPr>
          <a:lstStyle/>
          <a:p>
            <a:pPr algn="r"/>
            <a:r>
              <a:rPr lang="fa-IR" dirty="0"/>
              <a:t/>
            </a:r>
            <a:br>
              <a:rPr lang="fa-IR" dirty="0"/>
            </a:br>
            <a:r>
              <a:rPr lang="fa-IR" dirty="0">
                <a:cs typeface="+mn-cs"/>
              </a:rPr>
              <a:t>کارکنان بالینی همواره باید به آن توجه داشته باشند که فرایند ترخیص نه به معنای قطع مراقبت بلکه بعنوان جز مهم زنجیره مستمر مراقبت درمانی بوده و شکل این ارتباط به اجرای توصیه‌های مراقبتی ارائه شده در زمان ترخیص و نیز ارتباطات و مراجعات بعدی و به موقع بیمار به ارائه کنندگان خدمت تغییر می‌یابد.</a:t>
            </a:r>
            <a:br>
              <a:rPr lang="fa-IR" dirty="0">
                <a:cs typeface="+mn-cs"/>
              </a:rPr>
            </a:br>
            <a:r>
              <a:rPr lang="fa-IR" dirty="0"/>
              <a:t/>
            </a:r>
            <a:br>
              <a:rPr lang="fa-IR" dirty="0"/>
            </a:br>
            <a:r>
              <a:rPr lang="fa-IR" dirty="0"/>
              <a:t/>
            </a:r>
            <a:br>
              <a:rPr lang="fa-IR" dirty="0"/>
            </a:br>
            <a:endParaRPr lang="en-US" dirty="0"/>
          </a:p>
        </p:txBody>
      </p:sp>
      <p:sp>
        <p:nvSpPr>
          <p:cNvPr id="3" name="Content Placeholder 2">
            <a:extLst>
              <a:ext uri="{FF2B5EF4-FFF2-40B4-BE49-F238E27FC236}">
                <a16:creationId xmlns:a16="http://schemas.microsoft.com/office/drawing/2014/main" xmlns="" id="{703AF268-5DDF-4C68-A20C-BD54E6F7F353}"/>
              </a:ext>
            </a:extLst>
          </p:cNvPr>
          <p:cNvSpPr>
            <a:spLocks noGrp="1"/>
          </p:cNvSpPr>
          <p:nvPr>
            <p:ph idx="1"/>
          </p:nvPr>
        </p:nvSpPr>
        <p:spPr>
          <a:xfrm>
            <a:off x="1141412" y="3837905"/>
            <a:ext cx="9905999" cy="1953296"/>
          </a:xfrm>
        </p:spPr>
        <p:txBody>
          <a:bodyPr>
            <a:normAutofit/>
          </a:bodyPr>
          <a:lstStyle/>
          <a:p>
            <a:pPr algn="r"/>
            <a:r>
              <a:rPr lang="fa-IR" sz="3200" dirty="0"/>
              <a:t>انتقال ناقص اطلاعات بین بیمار و کادر درمان و اشتباهات در برقراری ارتباط دو عامل عمده اختلال در زنجیره مراقبت درمانی می‌باشد</a:t>
            </a:r>
            <a:endParaRPr lang="en-US" sz="3200" dirty="0"/>
          </a:p>
        </p:txBody>
      </p:sp>
    </p:spTree>
    <p:extLst>
      <p:ext uri="{BB962C8B-B14F-4D97-AF65-F5344CB8AC3E}">
        <p14:creationId xmlns:p14="http://schemas.microsoft.com/office/powerpoint/2010/main" val="28196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1A90D-CF56-4138-B3EF-89AB3313ACD6}"/>
              </a:ext>
            </a:extLst>
          </p:cNvPr>
          <p:cNvSpPr>
            <a:spLocks noGrp="1"/>
          </p:cNvSpPr>
          <p:nvPr>
            <p:ph type="title"/>
          </p:nvPr>
        </p:nvSpPr>
        <p:spPr>
          <a:xfrm>
            <a:off x="1141413" y="850338"/>
            <a:ext cx="9905998" cy="1478570"/>
          </a:xfrm>
        </p:spPr>
        <p:txBody>
          <a:bodyPr>
            <a:normAutofit fontScale="90000"/>
          </a:bodyPr>
          <a:lstStyle/>
          <a:p>
            <a:pPr algn="r"/>
            <a:r>
              <a:rPr lang="fa-IR" dirty="0"/>
              <a:t> ترخیص ایمن در نمای ظاهری آن اینگونه تعریف می‌شود: ترک بیمارستان توسط بیمار ایمن بوده و خطری بیمار را تهدید نمی‌کند ( البته عدم تهدید خطر به معنای به صفر رساندن احتمال بروز خطر نمی‌باشد) </a:t>
            </a:r>
            <a:br>
              <a:rPr lang="fa-IR" dirty="0"/>
            </a:br>
            <a:r>
              <a:rPr lang="fa-IR" dirty="0"/>
              <a:t> </a:t>
            </a:r>
            <a:endParaRPr lang="en-US" dirty="0"/>
          </a:p>
        </p:txBody>
      </p:sp>
      <p:sp>
        <p:nvSpPr>
          <p:cNvPr id="3" name="Content Placeholder 2">
            <a:extLst>
              <a:ext uri="{FF2B5EF4-FFF2-40B4-BE49-F238E27FC236}">
                <a16:creationId xmlns:a16="http://schemas.microsoft.com/office/drawing/2014/main" xmlns="" id="{7AC08026-5471-4588-98A5-9A6A4463A099}"/>
              </a:ext>
            </a:extLst>
          </p:cNvPr>
          <p:cNvSpPr>
            <a:spLocks noGrp="1"/>
          </p:cNvSpPr>
          <p:nvPr>
            <p:ph idx="1"/>
          </p:nvPr>
        </p:nvSpPr>
        <p:spPr>
          <a:xfrm>
            <a:off x="1141412" y="2465948"/>
            <a:ext cx="9905999" cy="3541714"/>
          </a:xfrm>
        </p:spPr>
        <p:txBody>
          <a:bodyPr>
            <a:normAutofit/>
          </a:bodyPr>
          <a:lstStyle/>
          <a:p>
            <a:pPr algn="r"/>
            <a:r>
              <a:rPr lang="fa-IR" sz="3600" dirty="0"/>
              <a:t>مهم‌ترین هدف ترخیص ایمن توانمندسازی بیمار در مراقبت از خود با کاهش اتکا به محیط بیمارستان و انتقال تدریجی به جامعه می‌باشد و آموزش اثربخش حین ترخیص مهم‌ترین گام کلیدی برای تضمین تداوم مراقبت ایمن بیمار می‌باشد.</a:t>
            </a:r>
            <a:endParaRPr lang="en-US" sz="3600" dirty="0"/>
          </a:p>
        </p:txBody>
      </p:sp>
    </p:spTree>
    <p:extLst>
      <p:ext uri="{BB962C8B-B14F-4D97-AF65-F5344CB8AC3E}">
        <p14:creationId xmlns:p14="http://schemas.microsoft.com/office/powerpoint/2010/main" val="366615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48206-FA54-4D15-9F1F-C837D97FA68D}"/>
              </a:ext>
            </a:extLst>
          </p:cNvPr>
          <p:cNvSpPr>
            <a:spLocks noGrp="1"/>
          </p:cNvSpPr>
          <p:nvPr>
            <p:ph type="title"/>
          </p:nvPr>
        </p:nvSpPr>
        <p:spPr>
          <a:xfrm>
            <a:off x="1450506" y="1249583"/>
            <a:ext cx="9905998" cy="4430000"/>
          </a:xfrm>
        </p:spPr>
        <p:txBody>
          <a:bodyPr>
            <a:normAutofit/>
          </a:bodyPr>
          <a:lstStyle/>
          <a:p>
            <a:pPr algn="r"/>
            <a:r>
              <a:rPr lang="fa-IR" dirty="0"/>
              <a:t>با توجه به اهمیت موضوع ترخیص ایمن ابزارها و راهکارهای کمکی متعددی برای ارتقاء فرایند ترخیص ایمن ارائه شده است که در سنجه‌های اعتبار بخشی از ابزار اسمارت به طور مشخص نام برده شده است این ابزار به منظور بهبود مراقبت‌های ارائه شده به بیماران و خانواده‌ها و ارتقای فرایند ترخیص تدوین شده است که در آن بیمار و خانواده بیمار در برنامه مراقبت‌های پس از ترخیص مشارکت دارند</a:t>
            </a:r>
            <a:endParaRPr lang="en-US" dirty="0"/>
          </a:p>
        </p:txBody>
      </p:sp>
    </p:spTree>
    <p:extLst>
      <p:ext uri="{BB962C8B-B14F-4D97-AF65-F5344CB8AC3E}">
        <p14:creationId xmlns:p14="http://schemas.microsoft.com/office/powerpoint/2010/main" val="33250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1F96F-985B-4BDA-AC70-68CFC18ED581}"/>
              </a:ext>
            </a:extLst>
          </p:cNvPr>
          <p:cNvSpPr>
            <a:spLocks noGrp="1"/>
          </p:cNvSpPr>
          <p:nvPr>
            <p:ph type="title"/>
          </p:nvPr>
        </p:nvSpPr>
        <p:spPr>
          <a:xfrm>
            <a:off x="1141412" y="1277509"/>
            <a:ext cx="9905998" cy="1478570"/>
          </a:xfrm>
        </p:spPr>
        <p:txBody>
          <a:bodyPr>
            <a:noAutofit/>
          </a:bodyPr>
          <a:lstStyle/>
          <a:p>
            <a:pPr algn="r"/>
            <a:r>
              <a:rPr lang="fa-IR" dirty="0"/>
              <a:t>بر اساس پروتکل مربوطه پرستار بیمار و خانواده وی را در خصوص برگه ابزار اسمارت آموزش داده و به اثربخشی آموزش توجه لازم دارد. </a:t>
            </a:r>
            <a:endParaRPr lang="en-US" dirty="0"/>
          </a:p>
        </p:txBody>
      </p:sp>
      <p:sp>
        <p:nvSpPr>
          <p:cNvPr id="3" name="Content Placeholder 2">
            <a:extLst>
              <a:ext uri="{FF2B5EF4-FFF2-40B4-BE49-F238E27FC236}">
                <a16:creationId xmlns:a16="http://schemas.microsoft.com/office/drawing/2014/main" xmlns="" id="{E6615CB9-EF4B-45E7-80CF-4284A0DC3AFC}"/>
              </a:ext>
            </a:extLst>
          </p:cNvPr>
          <p:cNvSpPr>
            <a:spLocks noGrp="1"/>
          </p:cNvSpPr>
          <p:nvPr>
            <p:ph idx="1"/>
          </p:nvPr>
        </p:nvSpPr>
        <p:spPr>
          <a:xfrm>
            <a:off x="1141411" y="3644722"/>
            <a:ext cx="9905999" cy="3035122"/>
          </a:xfrm>
        </p:spPr>
        <p:txBody>
          <a:bodyPr/>
          <a:lstStyle/>
          <a:p>
            <a:pPr algn="r"/>
            <a:r>
              <a:rPr lang="fa-IR" sz="3600" dirty="0"/>
              <a:t>با توجه به اهمیت فرایند ترخیص چارچوب اسمارت از  ۵ حوزه مهم و نیازمند توجه در زمان ترخیص تدوین شده است.</a:t>
            </a:r>
          </a:p>
        </p:txBody>
      </p:sp>
    </p:spTree>
    <p:extLst>
      <p:ext uri="{BB962C8B-B14F-4D97-AF65-F5344CB8AC3E}">
        <p14:creationId xmlns:p14="http://schemas.microsoft.com/office/powerpoint/2010/main" val="10071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2E5A9-0E46-4514-9003-7ED1E757020A}"/>
              </a:ext>
            </a:extLst>
          </p:cNvPr>
          <p:cNvSpPr>
            <a:spLocks noGrp="1"/>
          </p:cNvSpPr>
          <p:nvPr>
            <p:ph type="title"/>
          </p:nvPr>
        </p:nvSpPr>
        <p:spPr>
          <a:xfrm>
            <a:off x="1143001" y="96924"/>
            <a:ext cx="5193405" cy="1478570"/>
          </a:xfrm>
        </p:spPr>
        <p:txBody>
          <a:bodyPr>
            <a:normAutofit fontScale="90000"/>
          </a:bodyPr>
          <a:lstStyle/>
          <a:p>
            <a:pPr algn="r"/>
            <a:r>
              <a:rPr lang="fa-IR" dirty="0"/>
              <a:t>همانطور که مطلع هستید کلمه </a:t>
            </a:r>
            <a:r>
              <a:rPr lang="en-US" dirty="0">
                <a:solidFill>
                  <a:srgbClr val="00B0F0"/>
                </a:solidFill>
              </a:rPr>
              <a:t>s</a:t>
            </a:r>
            <a:r>
              <a:rPr lang="en-US" dirty="0">
                <a:solidFill>
                  <a:srgbClr val="FFC000"/>
                </a:solidFill>
              </a:rPr>
              <a:t>m</a:t>
            </a:r>
            <a:r>
              <a:rPr lang="en-US" dirty="0">
                <a:solidFill>
                  <a:srgbClr val="1DF600"/>
                </a:solidFill>
              </a:rPr>
              <a:t>a</a:t>
            </a:r>
            <a:r>
              <a:rPr lang="en-US" dirty="0">
                <a:solidFill>
                  <a:srgbClr val="7030A0"/>
                </a:solidFill>
              </a:rPr>
              <a:t>r</a:t>
            </a:r>
            <a:r>
              <a:rPr lang="en-US" dirty="0">
                <a:solidFill>
                  <a:srgbClr val="FF0000"/>
                </a:solidFill>
              </a:rPr>
              <a:t>t</a:t>
            </a:r>
            <a:r>
              <a:rPr lang="en-US" dirty="0"/>
              <a:t>   </a:t>
            </a:r>
            <a:r>
              <a:rPr lang="fa-IR" dirty="0"/>
              <a:t/>
            </a:r>
            <a:br>
              <a:rPr lang="fa-IR" dirty="0"/>
            </a:br>
            <a:r>
              <a:rPr lang="fa-IR" dirty="0"/>
              <a:t>به 5 عنوان اشاره دارد. </a:t>
            </a:r>
            <a:endParaRPr lang="en-US" dirty="0"/>
          </a:p>
        </p:txBody>
      </p:sp>
      <p:pic>
        <p:nvPicPr>
          <p:cNvPr id="7" name="Picture 6">
            <a:extLst>
              <a:ext uri="{FF2B5EF4-FFF2-40B4-BE49-F238E27FC236}">
                <a16:creationId xmlns:a16="http://schemas.microsoft.com/office/drawing/2014/main" xmlns="" id="{8918FAA2-4A07-4C65-BB9D-86BBC31C7516}"/>
              </a:ext>
            </a:extLst>
          </p:cNvPr>
          <p:cNvPicPr>
            <a:picLocks noChangeAspect="1"/>
          </p:cNvPicPr>
          <p:nvPr/>
        </p:nvPicPr>
        <p:blipFill>
          <a:blip r:embed="rId2"/>
          <a:stretch>
            <a:fillRect/>
          </a:stretch>
        </p:blipFill>
        <p:spPr>
          <a:xfrm>
            <a:off x="6656628" y="96924"/>
            <a:ext cx="5193405" cy="6664152"/>
          </a:xfrm>
          <a:prstGeom prst="rect">
            <a:avLst/>
          </a:prstGeom>
        </p:spPr>
      </p:pic>
      <p:sp>
        <p:nvSpPr>
          <p:cNvPr id="9" name="Content Placeholder 8">
            <a:extLst>
              <a:ext uri="{FF2B5EF4-FFF2-40B4-BE49-F238E27FC236}">
                <a16:creationId xmlns:a16="http://schemas.microsoft.com/office/drawing/2014/main" xmlns="" id="{6588CCE4-8E2B-415D-B1E8-0EF1FBD4E1F0}"/>
              </a:ext>
            </a:extLst>
          </p:cNvPr>
          <p:cNvSpPr>
            <a:spLocks noGrp="1"/>
          </p:cNvSpPr>
          <p:nvPr>
            <p:ph idx="1"/>
          </p:nvPr>
        </p:nvSpPr>
        <p:spPr>
          <a:xfrm flipH="1">
            <a:off x="1760414" y="1468192"/>
            <a:ext cx="4207100" cy="4790940"/>
          </a:xfrm>
          <a:ln>
            <a:noFill/>
          </a:ln>
        </p:spPr>
        <p:txBody>
          <a:bodyPr/>
          <a:lstStyle/>
          <a:p>
            <a:pPr marL="0" indent="0" algn="r">
              <a:buNone/>
            </a:pPr>
            <a:r>
              <a:rPr lang="en-US" dirty="0">
                <a:solidFill>
                  <a:srgbClr val="00B0F0"/>
                </a:solidFill>
              </a:rPr>
              <a:t>S</a:t>
            </a:r>
            <a:r>
              <a:rPr lang="en-US" dirty="0"/>
              <a:t>igns</a:t>
            </a:r>
          </a:p>
          <a:p>
            <a:pPr marL="0" indent="0" algn="r">
              <a:buNone/>
            </a:pPr>
            <a:r>
              <a:rPr lang="en-US" dirty="0">
                <a:solidFill>
                  <a:schemeClr val="accent2"/>
                </a:solidFill>
              </a:rPr>
              <a:t>M</a:t>
            </a:r>
            <a:r>
              <a:rPr lang="en-US" dirty="0"/>
              <a:t>edication</a:t>
            </a:r>
          </a:p>
          <a:p>
            <a:pPr marL="0" indent="0" algn="r">
              <a:buNone/>
            </a:pPr>
            <a:r>
              <a:rPr lang="en-US" dirty="0">
                <a:solidFill>
                  <a:srgbClr val="1DF600"/>
                </a:solidFill>
              </a:rPr>
              <a:t>A</a:t>
            </a:r>
            <a:r>
              <a:rPr lang="en-US" dirty="0"/>
              <a:t>ppointment</a:t>
            </a:r>
          </a:p>
          <a:p>
            <a:pPr marL="0" indent="0" algn="r">
              <a:buNone/>
            </a:pPr>
            <a:r>
              <a:rPr lang="en-US" dirty="0">
                <a:solidFill>
                  <a:srgbClr val="7030A0"/>
                </a:solidFill>
              </a:rPr>
              <a:t>R</a:t>
            </a:r>
            <a:r>
              <a:rPr lang="en-US" dirty="0"/>
              <a:t>esults</a:t>
            </a:r>
          </a:p>
          <a:p>
            <a:pPr marL="0" indent="0" algn="r">
              <a:buNone/>
            </a:pPr>
            <a:r>
              <a:rPr lang="en-US" dirty="0">
                <a:solidFill>
                  <a:srgbClr val="FF0000"/>
                </a:solidFill>
              </a:rPr>
              <a:t>T</a:t>
            </a:r>
            <a:r>
              <a:rPr lang="en-US" dirty="0"/>
              <a:t>alk with me</a:t>
            </a:r>
          </a:p>
        </p:txBody>
      </p:sp>
      <p:sp>
        <p:nvSpPr>
          <p:cNvPr id="11" name="Oval 10">
            <a:extLst>
              <a:ext uri="{FF2B5EF4-FFF2-40B4-BE49-F238E27FC236}">
                <a16:creationId xmlns:a16="http://schemas.microsoft.com/office/drawing/2014/main" xmlns="" id="{B5B6CDDC-AD31-4120-B68D-A0471A987190}"/>
              </a:ext>
            </a:extLst>
          </p:cNvPr>
          <p:cNvSpPr/>
          <p:nvPr/>
        </p:nvSpPr>
        <p:spPr>
          <a:xfrm>
            <a:off x="10303099" y="3586433"/>
            <a:ext cx="1546934" cy="444655"/>
          </a:xfrm>
          <a:prstGeom prst="ellipse">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xmlns="" id="{BC29FA5F-A0B1-46D3-A827-5B30B766337F}"/>
              </a:ext>
            </a:extLst>
          </p:cNvPr>
          <p:cNvCxnSpPr>
            <a:cxnSpLocks/>
          </p:cNvCxnSpPr>
          <p:nvPr/>
        </p:nvCxnSpPr>
        <p:spPr>
          <a:xfrm>
            <a:off x="5967513" y="1841679"/>
            <a:ext cx="4335586" cy="191895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71075B28-6F45-4FE5-9044-B3E910DEF033}"/>
              </a:ext>
            </a:extLst>
          </p:cNvPr>
          <p:cNvSpPr/>
          <p:nvPr/>
        </p:nvSpPr>
        <p:spPr>
          <a:xfrm>
            <a:off x="10863726" y="1700011"/>
            <a:ext cx="894685" cy="283335"/>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xmlns="" id="{FC4E697B-1541-4DD5-9ED3-BD41E9F4C96C}"/>
              </a:ext>
            </a:extLst>
          </p:cNvPr>
          <p:cNvCxnSpPr>
            <a:cxnSpLocks/>
          </p:cNvCxnSpPr>
          <p:nvPr/>
        </p:nvCxnSpPr>
        <p:spPr>
          <a:xfrm flipV="1">
            <a:off x="5967513" y="1841679"/>
            <a:ext cx="4804591" cy="50227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7" name="Oval 36">
            <a:extLst>
              <a:ext uri="{FF2B5EF4-FFF2-40B4-BE49-F238E27FC236}">
                <a16:creationId xmlns:a16="http://schemas.microsoft.com/office/drawing/2014/main" xmlns="" id="{E58C790C-1392-46DF-BCF0-88ED81280B23}"/>
              </a:ext>
            </a:extLst>
          </p:cNvPr>
          <p:cNvSpPr/>
          <p:nvPr/>
        </p:nvSpPr>
        <p:spPr>
          <a:xfrm>
            <a:off x="10419008" y="4507606"/>
            <a:ext cx="1339403" cy="309093"/>
          </a:xfrm>
          <a:prstGeom prst="ellipse">
            <a:avLst/>
          </a:prstGeom>
          <a:noFill/>
          <a:ln w="38100" cap="flat" cmpd="sng" algn="ctr">
            <a:solidFill>
              <a:srgbClr val="1DF6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xmlns="" id="{B61E84F4-449F-4E7A-B227-230D38F7CAEF}"/>
              </a:ext>
            </a:extLst>
          </p:cNvPr>
          <p:cNvCxnSpPr>
            <a:cxnSpLocks/>
          </p:cNvCxnSpPr>
          <p:nvPr/>
        </p:nvCxnSpPr>
        <p:spPr>
          <a:xfrm>
            <a:off x="5967513" y="2871989"/>
            <a:ext cx="4451495" cy="1654936"/>
          </a:xfrm>
          <a:prstGeom prst="straightConnector1">
            <a:avLst/>
          </a:prstGeom>
          <a:ln w="28575">
            <a:solidFill>
              <a:srgbClr val="1DF600"/>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534AEDC7-C74B-4E5C-B173-9BAD7D257DCE}"/>
              </a:ext>
            </a:extLst>
          </p:cNvPr>
          <p:cNvSpPr/>
          <p:nvPr/>
        </p:nvSpPr>
        <p:spPr>
          <a:xfrm>
            <a:off x="10419008" y="4932609"/>
            <a:ext cx="1339403" cy="39924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xmlns="" id="{3BA48941-5948-484A-AAD0-A76DE653D0A4}"/>
              </a:ext>
            </a:extLst>
          </p:cNvPr>
          <p:cNvCxnSpPr>
            <a:cxnSpLocks/>
          </p:cNvCxnSpPr>
          <p:nvPr/>
        </p:nvCxnSpPr>
        <p:spPr>
          <a:xfrm>
            <a:off x="5967512" y="3586433"/>
            <a:ext cx="4335586" cy="1497504"/>
          </a:xfrm>
          <a:prstGeom prst="straightConnector1">
            <a:avLst/>
          </a:prstGeom>
          <a:ln w="28575">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xmlns="" id="{B092D5D4-CA87-4D77-8303-A513624ABA5D}"/>
              </a:ext>
            </a:extLst>
          </p:cNvPr>
          <p:cNvSpPr/>
          <p:nvPr/>
        </p:nvSpPr>
        <p:spPr>
          <a:xfrm>
            <a:off x="6565006" y="5553516"/>
            <a:ext cx="5399467" cy="56394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xmlns="" id="{9A13D434-424A-4DA3-B010-613EDEF611EE}"/>
              </a:ext>
            </a:extLst>
          </p:cNvPr>
          <p:cNvCxnSpPr>
            <a:cxnSpLocks/>
          </p:cNvCxnSpPr>
          <p:nvPr/>
        </p:nvCxnSpPr>
        <p:spPr>
          <a:xfrm>
            <a:off x="5967512" y="4031088"/>
            <a:ext cx="617415" cy="16549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2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1000"/>
                                        <p:tgtEl>
                                          <p:spTgt spid="9">
                                            <p:txEl>
                                              <p:pRg st="1" end="1"/>
                                            </p:txEl>
                                          </p:spTgt>
                                        </p:tgtEl>
                                      </p:cBhvr>
                                    </p:animEffect>
                                    <p:anim calcmode="lin" valueType="num">
                                      <p:cBhvr>
                                        <p:cTn id="4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fade">
                                      <p:cBhvr>
                                        <p:cTn id="63" dur="1000"/>
                                        <p:tgtEl>
                                          <p:spTgt spid="9">
                                            <p:txEl>
                                              <p:pRg st="2" end="2"/>
                                            </p:txEl>
                                          </p:spTgt>
                                        </p:tgtEl>
                                      </p:cBhvr>
                                    </p:animEffect>
                                    <p:anim calcmode="lin" valueType="num">
                                      <p:cBhvr>
                                        <p:cTn id="6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3" end="3"/>
                                            </p:txEl>
                                          </p:spTgt>
                                        </p:tgtEl>
                                        <p:attrNameLst>
                                          <p:attrName>style.visibility</p:attrName>
                                        </p:attrNameLst>
                                      </p:cBhvr>
                                      <p:to>
                                        <p:strVal val="visible"/>
                                      </p:to>
                                    </p:set>
                                    <p:animEffect transition="in" filter="fade">
                                      <p:cBhvr>
                                        <p:cTn id="84" dur="1000"/>
                                        <p:tgtEl>
                                          <p:spTgt spid="9">
                                            <p:txEl>
                                              <p:pRg st="3" end="3"/>
                                            </p:txEl>
                                          </p:spTgt>
                                        </p:tgtEl>
                                      </p:cBhvr>
                                    </p:animEffect>
                                    <p:anim calcmode="lin" valueType="num">
                                      <p:cBhvr>
                                        <p:cTn id="8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9">
                                            <p:txEl>
                                              <p:pRg st="4" end="4"/>
                                            </p:txEl>
                                          </p:spTgt>
                                        </p:tgtEl>
                                        <p:attrNameLst>
                                          <p:attrName>style.visibility</p:attrName>
                                        </p:attrNameLst>
                                      </p:cBhvr>
                                      <p:to>
                                        <p:strVal val="visible"/>
                                      </p:to>
                                    </p:set>
                                    <p:animEffect transition="in" filter="fade">
                                      <p:cBhvr>
                                        <p:cTn id="105" dur="1000"/>
                                        <p:tgtEl>
                                          <p:spTgt spid="9">
                                            <p:txEl>
                                              <p:pRg st="4" end="4"/>
                                            </p:txEl>
                                          </p:spTgt>
                                        </p:tgtEl>
                                      </p:cBhvr>
                                    </p:animEffect>
                                    <p:anim calcmode="lin" valueType="num">
                                      <p:cBhvr>
                                        <p:cTn id="10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anim calcmode="lin" valueType="num">
                                      <p:cBhvr>
                                        <p:cTn id="113" dur="1000" fill="hold"/>
                                        <p:tgtEl>
                                          <p:spTgt spid="46"/>
                                        </p:tgtEl>
                                        <p:attrNameLst>
                                          <p:attrName>ppt_x</p:attrName>
                                        </p:attrNameLst>
                                      </p:cBhvr>
                                      <p:tavLst>
                                        <p:tav tm="0">
                                          <p:val>
                                            <p:strVal val="#ppt_x"/>
                                          </p:val>
                                        </p:tav>
                                        <p:tav tm="100000">
                                          <p:val>
                                            <p:strVal val="#ppt_x"/>
                                          </p:val>
                                        </p:tav>
                                      </p:tavLst>
                                    </p:anim>
                                    <p:anim calcmode="lin" valueType="num">
                                      <p:cBhvr>
                                        <p:cTn id="1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1000"/>
                                        <p:tgtEl>
                                          <p:spTgt spid="44"/>
                                        </p:tgtEl>
                                      </p:cBhvr>
                                    </p:animEffect>
                                    <p:anim calcmode="lin" valueType="num">
                                      <p:cBhvr>
                                        <p:cTn id="120" dur="1000" fill="hold"/>
                                        <p:tgtEl>
                                          <p:spTgt spid="44"/>
                                        </p:tgtEl>
                                        <p:attrNameLst>
                                          <p:attrName>ppt_x</p:attrName>
                                        </p:attrNameLst>
                                      </p:cBhvr>
                                      <p:tavLst>
                                        <p:tav tm="0">
                                          <p:val>
                                            <p:strVal val="#ppt_x"/>
                                          </p:val>
                                        </p:tav>
                                        <p:tav tm="100000">
                                          <p:val>
                                            <p:strVal val="#ppt_x"/>
                                          </p:val>
                                        </p:tav>
                                      </p:tavLst>
                                    </p:anim>
                                    <p:anim calcmode="lin" valueType="num">
                                      <p:cBhvr>
                                        <p:cTn id="1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29" grpId="0" animBg="1"/>
      <p:bldP spid="37" grpId="0" animBg="1"/>
      <p:bldP spid="40"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E1DD7-45FB-4075-BBE5-087922DA5AD7}"/>
              </a:ext>
            </a:extLst>
          </p:cNvPr>
          <p:cNvSpPr>
            <a:spLocks noGrp="1"/>
          </p:cNvSpPr>
          <p:nvPr>
            <p:ph type="title"/>
          </p:nvPr>
        </p:nvSpPr>
        <p:spPr>
          <a:xfrm>
            <a:off x="1141413" y="618518"/>
            <a:ext cx="9905998" cy="2189076"/>
          </a:xfrm>
        </p:spPr>
        <p:txBody>
          <a:bodyPr/>
          <a:lstStyle/>
          <a:p>
            <a:pPr algn="ctr"/>
            <a:r>
              <a:rPr lang="en-US" sz="6600" dirty="0">
                <a:solidFill>
                  <a:srgbClr val="FF0000"/>
                </a:solidFill>
              </a:rPr>
              <a:t>s</a:t>
            </a:r>
            <a:r>
              <a:rPr lang="en-US" dirty="0"/>
              <a:t>mart</a:t>
            </a:r>
          </a:p>
        </p:txBody>
      </p:sp>
      <p:sp>
        <p:nvSpPr>
          <p:cNvPr id="3" name="Content Placeholder 2">
            <a:extLst>
              <a:ext uri="{FF2B5EF4-FFF2-40B4-BE49-F238E27FC236}">
                <a16:creationId xmlns:a16="http://schemas.microsoft.com/office/drawing/2014/main" xmlns="" id="{C2927117-AF44-4EB4-8DE5-E8B68D1C0A59}"/>
              </a:ext>
            </a:extLst>
          </p:cNvPr>
          <p:cNvSpPr>
            <a:spLocks noGrp="1"/>
          </p:cNvSpPr>
          <p:nvPr>
            <p:ph idx="1"/>
          </p:nvPr>
        </p:nvSpPr>
        <p:spPr>
          <a:xfrm>
            <a:off x="1141412" y="2343955"/>
            <a:ext cx="9905999" cy="3773510"/>
          </a:xfrm>
        </p:spPr>
        <p:txBody>
          <a:bodyPr/>
          <a:lstStyle/>
          <a:p>
            <a:pPr algn="r"/>
            <a:r>
              <a:rPr lang="en-US" dirty="0"/>
              <a:t> Signs </a:t>
            </a:r>
          </a:p>
          <a:p>
            <a:pPr algn="r"/>
            <a:r>
              <a:rPr lang="fa-IR" sz="2800" dirty="0"/>
              <a:t>به معنای نشانه‌ها و علائم هشدار بوده که بیمار و همراهان پس از ترخیص باید آنها را به درستی تشخیص داده، درک نموده و به موقع گزارش و یا اقدام نمایند. بیمار و همراهان باید آموزش ببینند که برای چه سطح یا شدت از چه علامت یا شکایت چه اقدامی انجام داده و با چه افراد ذی ربط تماس حاصل نمایند برای مثال در زمان خونریزی ، درد قفسه سینه یا کاهش هوشیاری و غیره </a:t>
            </a:r>
            <a:endParaRPr lang="en-US" sz="2800" dirty="0"/>
          </a:p>
        </p:txBody>
      </p:sp>
    </p:spTree>
    <p:extLst>
      <p:ext uri="{BB962C8B-B14F-4D97-AF65-F5344CB8AC3E}">
        <p14:creationId xmlns:p14="http://schemas.microsoft.com/office/powerpoint/2010/main" val="3427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BB966-93FB-4B92-A580-1A61A1FAD56D}"/>
              </a:ext>
            </a:extLst>
          </p:cNvPr>
          <p:cNvSpPr>
            <a:spLocks noGrp="1"/>
          </p:cNvSpPr>
          <p:nvPr>
            <p:ph type="title"/>
          </p:nvPr>
        </p:nvSpPr>
        <p:spPr/>
        <p:txBody>
          <a:bodyPr/>
          <a:lstStyle/>
          <a:p>
            <a:pPr algn="ctr"/>
            <a:r>
              <a:rPr lang="en-US" dirty="0"/>
              <a:t>s</a:t>
            </a:r>
            <a:r>
              <a:rPr lang="en-US" sz="6000" dirty="0">
                <a:solidFill>
                  <a:srgbClr val="FF0000"/>
                </a:solidFill>
              </a:rPr>
              <a:t>m</a:t>
            </a:r>
            <a:r>
              <a:rPr lang="en-US" dirty="0"/>
              <a:t>art</a:t>
            </a:r>
          </a:p>
        </p:txBody>
      </p:sp>
      <p:sp>
        <p:nvSpPr>
          <p:cNvPr id="3" name="Content Placeholder 2">
            <a:extLst>
              <a:ext uri="{FF2B5EF4-FFF2-40B4-BE49-F238E27FC236}">
                <a16:creationId xmlns:a16="http://schemas.microsoft.com/office/drawing/2014/main" xmlns="" id="{49AEDB62-F8CE-4C99-8B77-A786500F7E68}"/>
              </a:ext>
            </a:extLst>
          </p:cNvPr>
          <p:cNvSpPr>
            <a:spLocks noGrp="1"/>
          </p:cNvSpPr>
          <p:nvPr>
            <p:ph idx="1"/>
          </p:nvPr>
        </p:nvSpPr>
        <p:spPr/>
        <p:txBody>
          <a:bodyPr>
            <a:noAutofit/>
          </a:bodyPr>
          <a:lstStyle/>
          <a:p>
            <a:pPr algn="r"/>
            <a:r>
              <a:rPr lang="en-US" sz="2800" dirty="0"/>
              <a:t>Medication </a:t>
            </a:r>
          </a:p>
          <a:p>
            <a:pPr algn="r"/>
            <a:r>
              <a:rPr lang="en-US" sz="2800" dirty="0"/>
              <a:t> \</a:t>
            </a:r>
            <a:r>
              <a:rPr lang="fa-IR" sz="2800" dirty="0"/>
              <a:t> به معنای نحوه مصرف داروها است بیشترین تغییری که در مراقبت بیمار پس از ترخیص از بیمارستان رخ می‌دهد مربوط به رژیم دارویی بیمار است که در این مورد سوالات یا نکات مربوط به داروهای جدید، تغییر نحوه مصرف داروها، توقف مصرف داروهای قبلی، عوارض داروها و اقدامات لازم و به موقع آموزش داده می‌شود به طور مثال اگر عارضه دارویی مشاهده شد بلافاصله دارو را قطع کرده و با افراد ذی ربط تماس حاصل نماید</a:t>
            </a:r>
            <a:endParaRPr lang="en-US" sz="2800" dirty="0"/>
          </a:p>
        </p:txBody>
      </p:sp>
    </p:spTree>
    <p:extLst>
      <p:ext uri="{BB962C8B-B14F-4D97-AF65-F5344CB8AC3E}">
        <p14:creationId xmlns:p14="http://schemas.microsoft.com/office/powerpoint/2010/main" val="28927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204</TotalTime>
  <Words>709</Words>
  <Application>Microsoft Office PowerPoint</Application>
  <PresentationFormat>Custom</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Circuit</vt:lpstr>
      <vt:lpstr>به نام خدا</vt:lpstr>
      <vt:lpstr>یکی از گلوگاه‌ها در زمینه خدمات مراقبت ارائه شده به بیماران در بیمارستان که می‌تواند ایمنی بیمار را تهدید کند مرحله  ترخیص بیمار می باشد. </vt:lpstr>
      <vt:lpstr> کارکنان بالینی همواره باید به آن توجه داشته باشند که فرایند ترخیص نه به معنای قطع مراقبت بلکه بعنوان جز مهم زنجیره مستمر مراقبت درمانی بوده و شکل این ارتباط به اجرای توصیه‌های مراقبتی ارائه شده در زمان ترخیص و نیز ارتباطات و مراجعات بعدی و به موقع بیمار به ارائه کنندگان خدمت تغییر می‌یابد.   </vt:lpstr>
      <vt:lpstr> ترخیص ایمن در نمای ظاهری آن اینگونه تعریف می‌شود: ترک بیمارستان توسط بیمار ایمن بوده و خطری بیمار را تهدید نمی‌کند ( البته عدم تهدید خطر به معنای به صفر رساندن احتمال بروز خطر نمی‌باشد)   </vt:lpstr>
      <vt:lpstr>با توجه به اهمیت موضوع ترخیص ایمن ابزارها و راهکارهای کمکی متعددی برای ارتقاء فرایند ترخیص ایمن ارائه شده است که در سنجه‌های اعتبار بخشی از ابزار اسمارت به طور مشخص نام برده شده است این ابزار به منظور بهبود مراقبت‌های ارائه شده به بیماران و خانواده‌ها و ارتقای فرایند ترخیص تدوین شده است که در آن بیمار و خانواده بیمار در برنامه مراقبت‌های پس از ترخیص مشارکت دارند</vt:lpstr>
      <vt:lpstr>بر اساس پروتکل مربوطه پرستار بیمار و خانواده وی را در خصوص برگه ابزار اسمارت آموزش داده و به اثربخشی آموزش توجه لازم دارد. </vt:lpstr>
      <vt:lpstr>همانطور که مطلع هستید کلمه smart    به 5 عنوان اشاره دارد. </vt:lpstr>
      <vt:lpstr>smart</vt:lpstr>
      <vt:lpstr>smart</vt:lpstr>
      <vt:lpstr>SMART</vt:lpstr>
      <vt:lpstr>SMART</vt:lpstr>
      <vt:lpstr>SMART</vt:lpstr>
      <vt:lpstr>علاوه بر الگوی اسمارت سایر حداقل‌های ضروری آموزش به بیمار هنگام ترخیص نیز آموزش داده می‌شود مانند :  رژیم غذایی   نحوه فعالیت در منزل  نحوه مراقبت‌های لازم در منزل  روش صحیح استفاده از تجهیزات   در خصوص معرفی مراکز حمایتی مورد نیاز بیماران   پس از اتمام آموزش, ارزیابی سنجش اثربخشی نیز انجام می‌شود          </vt:lpstr>
      <vt:lpstr>نحوه ثبت در گزارش پرستاری</vt:lpstr>
      <vt:lpstr>با تشکر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Kiana Jafari</dc:creator>
  <cp:lastModifiedBy>App7</cp:lastModifiedBy>
  <cp:revision>4</cp:revision>
  <dcterms:created xsi:type="dcterms:W3CDTF">2024-01-08T08:46:22Z</dcterms:created>
  <dcterms:modified xsi:type="dcterms:W3CDTF">2024-01-09T06:02:17Z</dcterms:modified>
</cp:coreProperties>
</file>